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9" r:id="rId2"/>
  </p:sldMasterIdLst>
  <p:notesMasterIdLst>
    <p:notesMasterId r:id="rId11"/>
  </p:notesMasterIdLst>
  <p:handoutMasterIdLst>
    <p:handoutMasterId r:id="rId12"/>
  </p:handoutMasterIdLst>
  <p:sldIdLst>
    <p:sldId id="710" r:id="rId3"/>
    <p:sldId id="715" r:id="rId4"/>
    <p:sldId id="716" r:id="rId5"/>
    <p:sldId id="717" r:id="rId6"/>
    <p:sldId id="718" r:id="rId7"/>
    <p:sldId id="719" r:id="rId8"/>
    <p:sldId id="720" r:id="rId9"/>
    <p:sldId id="72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96D6E4"/>
    <a:srgbClr val="272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9628" autoAdjust="0"/>
  </p:normalViewPr>
  <p:slideViewPr>
    <p:cSldViewPr>
      <p:cViewPr varScale="1">
        <p:scale>
          <a:sx n="101" d="100"/>
          <a:sy n="101" d="100"/>
        </p:scale>
        <p:origin x="-102" y="-276"/>
      </p:cViewPr>
      <p:guideLst>
        <p:guide orient="horz" pos="4319"/>
        <p:guide pos="7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7908BBB-CF88-446B-A343-C85DDDF71885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CB7D120-7F06-48D0-87F3-9E546308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3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23A128-F872-4C7F-A32B-E30DCF284138}" type="datetimeFigureOut">
              <a:rPr lang="en-US"/>
              <a:pPr>
                <a:defRPr/>
              </a:pPr>
              <a:t>9/12/2013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66C959-C129-4F96-B91B-9061C5C22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17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Slide  </a:t>
            </a:r>
            <a:fld id="{E624E23D-D0B7-43C5-A004-CB127CE1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20BCD-88CA-479F-95A3-586233A63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0DD7A-2CAD-4911-9267-6DFA088468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DC18-B7FD-4B07-9914-431F8A48F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F9C1-72E9-476D-8F62-52335E94C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8625-52A4-4463-8FB5-F297A9C79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2CD4-8A64-4758-9B0B-4CE4C2385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1565-C5D8-4119-94A6-CB8B88465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637A-196E-4DD4-8464-C83440A68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E87EE-DB4B-495E-98C8-CBCB4383C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9EE-8FF7-4D29-ACCB-8045A5A0B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F6F2B-5BE8-4239-8372-25331F1F6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2B28-B16F-408C-A53F-9E980D28F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7EF3-36BA-477C-9818-D5C9FB3BF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645B-522D-4D83-A91F-19085B297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0DF47-EA6C-424B-AAFA-F5DE3206E9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1525A-D4CD-4D4B-B632-3D100ADAA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4D376-93D6-49F7-82C9-A38D8C06B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690DE-C34D-405D-97E0-9168F4649A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D7B09-033B-42E5-B4B7-C39A0972E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6B562-8035-487D-BD88-4FEBF61B45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2D19-19E7-4B5A-9904-4D2C6F944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53525" cy="247650"/>
          </a:xfrm>
          <a:prstGeom prst="rect">
            <a:avLst/>
          </a:prstGeom>
          <a:solidFill>
            <a:srgbClr val="272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2722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30" name="Group 20"/>
          <p:cNvGrpSpPr>
            <a:grpSpLocks/>
          </p:cNvGrpSpPr>
          <p:nvPr/>
        </p:nvGrpSpPr>
        <p:grpSpPr bwMode="auto">
          <a:xfrm flipH="1" flipV="1">
            <a:off x="0" y="914400"/>
            <a:ext cx="9144000" cy="55563"/>
            <a:chOff x="0" y="832104"/>
            <a:chExt cx="9144000" cy="54864"/>
          </a:xfrm>
        </p:grpSpPr>
        <p:sp>
          <p:nvSpPr>
            <p:cNvPr id="9" name="Rectangle 8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6629400"/>
            <a:ext cx="40386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FFFFFF"/>
                </a:solidFill>
                <a:latin typeface="Century Gothic"/>
                <a:cs typeface="Century Gothic"/>
              </a:rPr>
              <a:t>Company Confidential and Proprietary – October 18-19, 2011</a:t>
            </a:r>
          </a:p>
        </p:txBody>
      </p:sp>
      <p:pic>
        <p:nvPicPr>
          <p:cNvPr id="1032" name="Picture 14" descr="aquantis white 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4800" y="133350"/>
            <a:ext cx="11223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advClick="0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3200" kern="1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6CB116-5878-4E29-9975-030FC7F7A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16666" r="954" b="16111"/>
          <a:stretch/>
        </p:blipFill>
        <p:spPr>
          <a:xfrm>
            <a:off x="108857" y="1676400"/>
            <a:ext cx="8458200" cy="461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Structure Review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1695450"/>
            <a:ext cx="3842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99"/>
                </a:solidFill>
              </a:rPr>
              <a:t>Component Layout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99"/>
                </a:solidFill>
              </a:rPr>
              <a:t>Transverse structure to be used as ballast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99"/>
                </a:solidFill>
              </a:rPr>
              <a:t>Desire to offset vertically from center of nacelles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99"/>
                </a:solidFill>
              </a:rPr>
              <a:t>Current thought is to optimize structure on wake, not on weight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99"/>
                </a:solidFill>
              </a:rPr>
              <a:t>Desire to re-use existing componentry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solidFill>
                <a:srgbClr val="3366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907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4" t="16597" r="17052" b="17986"/>
          <a:stretch/>
        </p:blipFill>
        <p:spPr>
          <a:xfrm>
            <a:off x="1266825" y="1008979"/>
            <a:ext cx="7429500" cy="5554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Structure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388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Structure Review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18611" r="66016" b="8890"/>
          <a:stretch/>
        </p:blipFill>
        <p:spPr bwMode="auto">
          <a:xfrm>
            <a:off x="5962349" y="4161064"/>
            <a:ext cx="1602472" cy="185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t="18612" r="65547" b="8610"/>
          <a:stretch/>
        </p:blipFill>
        <p:spPr bwMode="auto">
          <a:xfrm>
            <a:off x="3809997" y="4237264"/>
            <a:ext cx="146874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8889" r="65469" b="9424"/>
          <a:stretch/>
        </p:blipFill>
        <p:spPr bwMode="auto">
          <a:xfrm>
            <a:off x="1227382" y="4267200"/>
            <a:ext cx="1562064" cy="175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t="28610" r="59843" b="20001"/>
          <a:stretch/>
        </p:blipFill>
        <p:spPr bwMode="auto">
          <a:xfrm>
            <a:off x="1981200" y="1143000"/>
            <a:ext cx="5126341" cy="27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7121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Structure Review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481860"/>
              </p:ext>
            </p:extLst>
          </p:nvPr>
        </p:nvGraphicFramePr>
        <p:xfrm>
          <a:off x="1600200" y="1295400"/>
          <a:ext cx="6089276" cy="4525959"/>
        </p:xfrm>
        <a:graphic>
          <a:graphicData uri="http://schemas.openxmlformats.org/drawingml/2006/table">
            <a:tbl>
              <a:tblPr/>
              <a:tblGrid>
                <a:gridCol w="524278"/>
                <a:gridCol w="1769441"/>
                <a:gridCol w="516087"/>
                <a:gridCol w="581621"/>
                <a:gridCol w="644426"/>
                <a:gridCol w="611658"/>
                <a:gridCol w="917487"/>
                <a:gridCol w="524278"/>
              </a:tblGrid>
              <a:tr h="32796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Symbol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Coord. Sys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Direction / Convention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Blade</a:t>
                      </a:r>
                    </a:p>
                  </a:txBody>
                  <a:tcPr marL="8199" marR="8199" marT="81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Blade Thrust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Rotor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Steady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Blade Root Bending Moment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[N-m]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Rotor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Steady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Blade Torque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[N-m]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Rotor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Steady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Wake Deficit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[%]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Rotor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Fatigue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</a:t>
                      </a:r>
                    </a:p>
                  </a:txBody>
                  <a:tcPr marL="8199" marR="8199" marT="81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Blades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[ea]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[-]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[-]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[-]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Thrust (per Pod)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-X (downstream)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Steady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Torque (per Pod)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[N-m]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Mx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Steady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Torque oscillation (per blade pass)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[N-m]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Mx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Wet Weight of Pod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-Z (+float)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Steady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Moment due to wake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[N-m]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Mz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Fatigue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Moment due to shear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[N-m]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Fatigue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</a:t>
                      </a:r>
                    </a:p>
                  </a:txBody>
                  <a:tcPr marL="8199" marR="8199" marT="81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Drag Force on Beam (distributed)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[N/m]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-X (downstream)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Steady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Wet Weight of Beam (distributed)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[N/m]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-Z (+float)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Steady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C-Plane Width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[m]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Length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[m]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(+fwd)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Height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[m]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 (+down)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Mooring</a:t>
                      </a:r>
                    </a:p>
                  </a:txBody>
                  <a:tcPr marL="8199" marR="8199" marT="81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Mooring Force Horizontal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-800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[-]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(+fwd)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Steady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Mooring Force Vertical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[-]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 (+down)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Steady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</a:t>
                      </a:r>
                    </a:p>
                  </a:txBody>
                  <a:tcPr marL="8199" marR="8199" marT="81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6061 T6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Aluminum Alloy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 Modulus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6.90E+10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[N/m2]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Poissons Ratio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[-]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Shear Modulus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[N/m2]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Density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[kg/m3]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Tensile Strength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3.00E+08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[N/m2]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Yield Strength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2.41E+08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[N/m2]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2673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Structure Review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6" t="49167" r="5078" b="11388"/>
          <a:stretch/>
        </p:blipFill>
        <p:spPr bwMode="auto">
          <a:xfrm>
            <a:off x="152400" y="1676400"/>
            <a:ext cx="489075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46749" r="10625" b="11389"/>
          <a:stretch/>
        </p:blipFill>
        <p:spPr bwMode="auto">
          <a:xfrm>
            <a:off x="152400" y="4038600"/>
            <a:ext cx="4800600" cy="215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3048000"/>
            <a:ext cx="383194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1886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Structure Review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15833" r="51719" b="13889"/>
          <a:stretch/>
        </p:blipFill>
        <p:spPr bwMode="auto">
          <a:xfrm>
            <a:off x="152399" y="1222374"/>
            <a:ext cx="8863963" cy="472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6814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Structure Review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29796"/>
              </p:ext>
            </p:extLst>
          </p:nvPr>
        </p:nvGraphicFramePr>
        <p:xfrm>
          <a:off x="1524000" y="1981200"/>
          <a:ext cx="6096001" cy="3429000"/>
        </p:xfrm>
        <a:graphic>
          <a:graphicData uri="http://schemas.openxmlformats.org/drawingml/2006/table">
            <a:tbl>
              <a:tblPr/>
              <a:tblGrid>
                <a:gridCol w="609283"/>
                <a:gridCol w="1437526"/>
                <a:gridCol w="609283"/>
                <a:gridCol w="1040858"/>
                <a:gridCol w="939311"/>
                <a:gridCol w="710830"/>
                <a:gridCol w="74891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Connection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Outside Threads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Inside Threads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Axial Force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Axial Stress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[Mpa]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Clamp1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Clamp-Vert_Adapter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Clamp2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Clamp-Vert_Adapter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1324.82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Clamp3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Clamp-Vert_Adapter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815.41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Clamp4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Clamp-Vert_Adapter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Vert_Adapter-Dyno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Screw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Vert_Adapter-Dyno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Screw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2661.67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Vert_Adapter-Dyno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Screw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-53.68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Vert_Adapter-Dyno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Screw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Dyno1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Dyno-Dyno_Adapter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Screw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747.52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Dyno2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Dyno-Dyno_Adapter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Screw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1343.07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Dyno3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Dyno-Dyno_Adapter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Screw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Dyno4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Dyno-Dyno_Adapter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Screw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-91.84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Pipe1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Dyno_Adapter-Pipe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Screw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1278.13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Pipe2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Dyno_Adapter-Pipe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Screw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2423.20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Pipe3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Dyno_Adapter-Pipe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Screw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Pipe4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Dyno_Adapter-Pipe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Screw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-267.94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457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Structure Review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384265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99"/>
                </a:solidFill>
              </a:rPr>
              <a:t>Next Steps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99"/>
                </a:solidFill>
              </a:rPr>
              <a:t>Bolt/Screw verification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99"/>
                </a:solidFill>
              </a:rPr>
              <a:t>Vertical Adapter to URS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99"/>
                </a:solidFill>
              </a:rPr>
              <a:t>Pipe to URS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99"/>
                </a:solidFill>
              </a:rPr>
              <a:t>Modify Fairing Adapter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99"/>
                </a:solidFill>
              </a:rPr>
              <a:t>Modify Piper Fairing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99"/>
                </a:solidFill>
              </a:rPr>
              <a:t>Cable routing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99"/>
                </a:solidFill>
              </a:rPr>
              <a:t>Provision for locking/unlocking fairing to pipe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99"/>
                </a:solidFill>
              </a:rPr>
              <a:t>Mooring attachment location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solidFill>
                <a:srgbClr val="3366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solidFill>
                <a:srgbClr val="3366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968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39014</TotalTime>
  <Words>485</Words>
  <Application>Microsoft Office PowerPoint</Application>
  <PresentationFormat>On-screen Show (4:3)</PresentationFormat>
  <Paragraphs>318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Transverse Structure Review</vt:lpstr>
      <vt:lpstr>Transverse Structure Review</vt:lpstr>
      <vt:lpstr>Transverse Structure Review</vt:lpstr>
      <vt:lpstr>Transverse Structure Review</vt:lpstr>
      <vt:lpstr>Transverse Structure Review</vt:lpstr>
      <vt:lpstr>Transverse Structure Review</vt:lpstr>
      <vt:lpstr>Transverse Structure Review</vt:lpstr>
      <vt:lpstr>Transverse Structure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J Fleming</dc:creator>
  <cp:lastModifiedBy>Henry Swales</cp:lastModifiedBy>
  <cp:revision>511</cp:revision>
  <cp:lastPrinted>2011-09-28T18:17:29Z</cp:lastPrinted>
  <dcterms:created xsi:type="dcterms:W3CDTF">2011-09-16T18:11:43Z</dcterms:created>
  <dcterms:modified xsi:type="dcterms:W3CDTF">2013-09-12T22:10:27Z</dcterms:modified>
</cp:coreProperties>
</file>